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56" r:id="rId3"/>
    <p:sldId id="265" r:id="rId4"/>
    <p:sldId id="263" r:id="rId5"/>
    <p:sldId id="262" r:id="rId6"/>
    <p:sldId id="266" r:id="rId7"/>
    <p:sldId id="264" r:id="rId8"/>
    <p:sldId id="257" r:id="rId9"/>
    <p:sldId id="258" r:id="rId10"/>
    <p:sldId id="268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2"/>
    <p:restoredTop sz="88873"/>
  </p:normalViewPr>
  <p:slideViewPr>
    <p:cSldViewPr snapToGrid="0" snapToObjects="1">
      <p:cViewPr varScale="1">
        <p:scale>
          <a:sx n="105" d="100"/>
          <a:sy n="10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02923-6AB2-6C43-A0C0-F2028AA5BA62}" type="datetimeFigureOut">
              <a:rPr lang="en-US" smtClean="0"/>
              <a:t>6/9/22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E48CD-3400-534F-B7BD-91A8D4BD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8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2i2c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E48CD-3400-534F-B7BD-91A8D4BD4C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7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0E41-1665-8341-8DE4-D14D66BEC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29C9C-CDC0-A949-95FF-92C4E8EA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4C22-A61F-064E-B89E-97D94E18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408B-BFF9-C14A-A1A7-A213384C9073}" type="datetime1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B1F6-4BDB-C546-B0CA-09CEA2106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4863F-B945-FA46-A93B-CD65D24F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5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1E92-5E6D-1441-8F1F-5B8370C5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32E7C-60EC-0A41-83AC-F20D20965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66567-2AE5-F948-8CFC-84477D07C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4EEDC-C699-C546-9EBE-260C29C1EB2E}" type="datetime1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EAB4-D44E-1948-A558-9D4413D6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B2819-04C1-F34B-BF04-86390CB9D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8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9214FE-66FE-D34B-AEB4-43CFD3785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3E299-562C-354E-96F4-B093C352D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C5B9C-F6AB-C142-97EC-51127DB0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584C-6BC0-DB4B-BA4A-E599F34263D0}" type="datetime1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DBBCC-9E3B-E142-90C3-39F8F311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D884A-C581-6E4B-BE16-30767547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DD52-10D2-DE47-AAFF-34DCC91F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8FB5-9B6E-BA40-889B-0755FAE8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DF04-2B26-DC41-961E-F83201AB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8E639-D8C5-8446-87A5-31363FB40DE3}" type="datetime1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221E1-0B7C-6848-B42A-0339C173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B675-A437-8947-B26E-978C11EF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7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8D00-E2F7-A04E-9E13-F30BE65B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24093-9EDB-EB46-B4E7-1C944B1A7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924E-0D64-C84A-877E-55087D0D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8E290-CFFC-3245-8726-D215DF08D275}" type="datetime1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B0724-E295-D542-9794-F23AF6C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C37F-7883-F54A-B8CE-292E180E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71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E4F1-B54F-FA45-981E-56B4C745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9B24-89C5-5744-A985-B6C0B973E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D296E-2A4E-3645-871B-D49E47BE6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A5D4C-0342-C54E-A246-48E2CBEA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B7A4-DA45-684D-A43D-C63A3C890C15}" type="datetime1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326F7-1156-954F-9D21-01B0319C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E62B2-0530-634B-8824-E2106344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6707-EF60-A34F-8557-B216843A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0FDF-F368-684D-BC81-4D5FA415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67729-8081-CF4C-9281-EB13E80D9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12059-F8A2-1042-9305-7B2FD699E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0A51A-55C3-384C-AE64-C23CFEC53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E1203-062A-7B44-B649-4975DC9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B522-14EC-1841-A71E-F38C82BBD760}" type="datetime1">
              <a:rPr lang="en-US" smtClean="0"/>
              <a:t>6/9/22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61C3C4-0A3C-244D-B5C2-477C257B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5C1DA4-DB53-8442-95AB-B886E701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9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3867-4F67-3140-A3A0-0FEBA103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7DF66-213F-1946-9670-2A4E3D95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D73A-219D-2A4C-9F38-7D9E7303758A}" type="datetime1">
              <a:rPr lang="en-US" smtClean="0"/>
              <a:t>6/9/22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3C245-AAD0-2344-A8BB-4E413300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ECFED-F9AA-394A-BBCA-5DD21743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1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0B6D6-E489-0C44-B491-C601082F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7444-D072-094D-BBAB-1B48A8235CEE}" type="datetime1">
              <a:rPr lang="en-US" smtClean="0"/>
              <a:t>6/9/22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26A7-A6C0-8E48-9B4D-3CDCF532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85936-1D7F-EA4E-B95D-9EE045A5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9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3DEA-ADA4-DE4B-9413-135EBDF6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1BB86-A5C3-5E4D-A098-FADA1F3B2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1270A-F479-074F-96E6-9BC1F17F3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CDE55-1A4E-1546-A98D-BBFA07404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319D-CCE9-1347-9343-8418B4D4FF1A}" type="datetime1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B6759-F8AF-634D-B00B-BECA5925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19FE3-1C6E-9E42-8EDC-05F14B4B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8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BAE1-C123-4348-AF5E-5BE0C9AD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67BAC-94EA-5549-B010-315959B5E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86C01-DAAD-384E-9000-4C2F89178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F4E96-36B8-2741-A7F9-33D607B8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43128-D5FB-F949-81DF-C8AAF0A4F2B9}" type="datetime1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E68EF-1299-1843-9394-E6391EE2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4D0E1-BB26-ED42-85E6-1D1E74A6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D04E6-D965-F541-959F-4FE0B8D8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FAB25-5D76-7344-8829-1F0B0456D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08AB9-0CEB-4A47-AEE5-B7D41AAA7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77"/>
              </a:defRPr>
            </a:lvl1pPr>
          </a:lstStyle>
          <a:p>
            <a:fld id="{901301F7-52F8-D94F-8200-0BA36E6086D4}" type="datetime1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0C455-274C-5A4E-AF7F-0D34230FB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6BE5D-2AC6-994A-82D4-BF647C1DC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77"/>
              </a:defRPr>
            </a:lvl1pPr>
          </a:lstStyle>
          <a:p>
            <a:fld id="{7C59B3AA-712A-4949-9476-F11F69DE3D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5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cwmsk-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hinxkwartier.nl/e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hinxkwartier.nl/e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cmsk.github.io/for_contributor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87AF-BF29-A880-72B5-D087FCE4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313"/>
            <a:ext cx="10515600" cy="34337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you will be at the </a:t>
            </a:r>
            <a:r>
              <a:rPr lang="en-US" i="1" dirty="0"/>
              <a:t>tutorials</a:t>
            </a:r>
            <a:r>
              <a:rPr lang="en-US" dirty="0"/>
              <a:t> and haven’t done it yet, </a:t>
            </a:r>
          </a:p>
          <a:p>
            <a:pPr marL="0" indent="0" algn="ctr">
              <a:buNone/>
            </a:pPr>
            <a:r>
              <a:rPr lang="en-US" dirty="0"/>
              <a:t>download and install Anaconda: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https://www.anaconda.com/products/distribution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ABDF8-3469-EDA5-A58D-AFF499DA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50335-E43D-1D41-B139-215677E2F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9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F9E2-90F6-B049-A526-6A692164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A1D4-FDD7-7743-B876-595B0289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Invited speakers</a:t>
            </a:r>
          </a:p>
          <a:p>
            <a:pPr lvl="1"/>
            <a:r>
              <a:rPr lang="en-US" dirty="0"/>
              <a:t>Lorena Barba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Holdgraf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presentations | Q&amp;A | Future directions</a:t>
            </a:r>
          </a:p>
          <a:p>
            <a:pPr lvl="1"/>
            <a:r>
              <a:rPr lang="en-US" dirty="0"/>
              <a:t>Add your questions at </a:t>
            </a:r>
            <a:r>
              <a:rPr lang="en-US" dirty="0">
                <a:hlinkClick r:id="rId3"/>
              </a:rPr>
              <a:t>https://tinyurl.com/jcwmsk-q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F1509-E261-B5BC-E236-A9E0BC49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D6CF5B9C-9CB7-8BF2-2AB2-05D101C6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422" y="136525"/>
            <a:ext cx="4745022" cy="18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AE23-9C1D-FE42-9823-E6070D3E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7E5B1-7435-B844-9A0F-5690FA59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00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Choices and requirements in the badge</a:t>
            </a:r>
          </a:p>
          <a:p>
            <a:endParaRPr lang="en-US" sz="1300" dirty="0"/>
          </a:p>
          <a:p>
            <a:r>
              <a:rPr lang="en-US" dirty="0"/>
              <a:t>Coffee breaks</a:t>
            </a:r>
          </a:p>
          <a:p>
            <a:pPr lvl="1"/>
            <a:r>
              <a:rPr lang="en-US" dirty="0"/>
              <a:t>Unlimited! </a:t>
            </a:r>
          </a:p>
          <a:p>
            <a:endParaRPr lang="en-US" sz="1300" dirty="0"/>
          </a:p>
          <a:p>
            <a:r>
              <a:rPr lang="en-US" dirty="0"/>
              <a:t>Lunch </a:t>
            </a:r>
          </a:p>
          <a:p>
            <a:pPr lvl="1"/>
            <a:r>
              <a:rPr lang="en-US" dirty="0"/>
              <a:t>Served in the breakfast area (entrance)</a:t>
            </a:r>
          </a:p>
          <a:p>
            <a:endParaRPr lang="en-US" sz="1300" dirty="0"/>
          </a:p>
          <a:p>
            <a:r>
              <a:rPr lang="en-US" dirty="0"/>
              <a:t>Dinner on Thu</a:t>
            </a:r>
          </a:p>
          <a:p>
            <a:pPr lvl="1"/>
            <a:r>
              <a:rPr lang="en-US" dirty="0"/>
              <a:t>Meet at 7pm in front of TSH to walk to the restaurant</a:t>
            </a:r>
          </a:p>
          <a:p>
            <a:pPr lvl="1"/>
            <a:r>
              <a:rPr lang="en-US" dirty="0" err="1"/>
              <a:t>Tapijn</a:t>
            </a:r>
            <a:r>
              <a:rPr lang="en-US" dirty="0"/>
              <a:t> allows us to make only 1 single payment, so please do not order anything extra unless they allow you to pay separately!</a:t>
            </a:r>
          </a:p>
          <a:p>
            <a:endParaRPr lang="en-US" sz="1300" dirty="0"/>
          </a:p>
          <a:p>
            <a:r>
              <a:rPr lang="en-US" dirty="0"/>
              <a:t>Dinner on Fri</a:t>
            </a:r>
          </a:p>
          <a:p>
            <a:pPr lvl="1"/>
            <a:r>
              <a:rPr lang="en-US" dirty="0"/>
              <a:t>At Stan, next door</a:t>
            </a:r>
          </a:p>
          <a:p>
            <a:pPr lvl="1"/>
            <a:r>
              <a:rPr lang="en-US" dirty="0"/>
              <a:t>Can order your own extras at the bar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3CC7E-7B68-E3D1-40B5-6111352B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76F48554-6113-259A-82C5-70EEB4EB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2" y="136525"/>
            <a:ext cx="4745022" cy="18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9FFD-CCBA-6CDF-5547-258784C2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but not least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C9A5-162B-CF3E-9F1F-8B79B6C8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Hike/walk on Saturday afternoon</a:t>
            </a:r>
          </a:p>
          <a:p>
            <a:pPr lvl="1"/>
            <a:r>
              <a:rPr lang="en-US" dirty="0"/>
              <a:t>The weather should be nice! </a:t>
            </a:r>
          </a:p>
          <a:p>
            <a:pPr lvl="1"/>
            <a:endParaRPr lang="en-US" dirty="0"/>
          </a:p>
          <a:p>
            <a:r>
              <a:rPr lang="en-US" dirty="0"/>
              <a:t>Who wants to be the official photographer? </a:t>
            </a:r>
          </a:p>
          <a:p>
            <a:pPr lvl="1"/>
            <a:r>
              <a:rPr lang="en-US" dirty="0"/>
              <a:t>Pictures during tutorials, hackathons, social events</a:t>
            </a:r>
          </a:p>
          <a:p>
            <a:endParaRPr lang="en-US" dirty="0"/>
          </a:p>
          <a:p>
            <a:r>
              <a:rPr lang="en-US" dirty="0"/>
              <a:t>Feel free to share on social media</a:t>
            </a:r>
          </a:p>
          <a:p>
            <a:pPr lvl="1"/>
            <a:r>
              <a:rPr lang="en-US" dirty="0"/>
              <a:t>Everybody agreed on sharing 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95DB1-7487-BA69-B41A-454A52AF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A1E9BD83-1BC6-8FB4-4258-A97B86D3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2" y="136525"/>
            <a:ext cx="4745022" cy="18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172B-C354-7C4D-8F20-81F17CAC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59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</a:t>
            </a:r>
            <a:br>
              <a:rPr lang="en-US" dirty="0"/>
            </a:br>
            <a:r>
              <a:rPr lang="en-US" dirty="0"/>
              <a:t>the Jupyter Community</a:t>
            </a:r>
            <a:br>
              <a:rPr lang="en-US" dirty="0"/>
            </a:br>
            <a:r>
              <a:rPr lang="en-US" dirty="0"/>
              <a:t>in MSK Imaging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CA693-3053-5342-B3A6-802C61561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5653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9-11 June 2022</a:t>
            </a:r>
          </a:p>
          <a:p>
            <a:r>
              <a:rPr lang="en-US" dirty="0"/>
              <a:t>Maastricht, The Netherlands</a:t>
            </a:r>
          </a:p>
        </p:txBody>
      </p:sp>
    </p:spTree>
    <p:extLst>
      <p:ext uri="{BB962C8B-B14F-4D97-AF65-F5344CB8AC3E}">
        <p14:creationId xmlns:p14="http://schemas.microsoft.com/office/powerpoint/2010/main" val="387889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2E8C-4E87-DC01-2F06-0D4F3FFD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95" y="85760"/>
            <a:ext cx="10515600" cy="1325563"/>
          </a:xfrm>
        </p:spPr>
        <p:txBody>
          <a:bodyPr/>
          <a:lstStyle/>
          <a:p>
            <a:r>
              <a:rPr lang="en-US" dirty="0"/>
              <a:t>Safety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BDCBD-86F6-0DE6-4C20-B4905517C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95" y="1515636"/>
            <a:ext cx="6170917" cy="515742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23 people replied to the 1</a:t>
            </a:r>
            <a:r>
              <a:rPr lang="en-US" sz="2400" baseline="30000" dirty="0"/>
              <a:t>st</a:t>
            </a:r>
            <a:r>
              <a:rPr lang="en-US" sz="2400" dirty="0"/>
              <a:t> question</a:t>
            </a:r>
          </a:p>
          <a:p>
            <a:r>
              <a:rPr lang="en-US" sz="2400" i="1" dirty="0"/>
              <a:t>Absolute</a:t>
            </a:r>
            <a:r>
              <a:rPr lang="en-US" sz="2400" dirty="0"/>
              <a:t> preferences (&lt; 50%):                 </a:t>
            </a:r>
            <a:r>
              <a:rPr lang="en-US" sz="2400" dirty="0">
                <a:solidFill>
                  <a:schemeClr val="accent2"/>
                </a:solidFill>
              </a:rPr>
              <a:t>no mask (43.5%, 10 people)</a:t>
            </a:r>
          </a:p>
          <a:p>
            <a:r>
              <a:rPr lang="en-US" sz="2400" i="1" dirty="0"/>
              <a:t>Cumulative</a:t>
            </a:r>
            <a:r>
              <a:rPr lang="en-US" sz="2400" dirty="0"/>
              <a:t> preferences (&gt;50%):                      56.5% (13 people) voted for some form of protection:</a:t>
            </a:r>
          </a:p>
          <a:p>
            <a:pPr lvl="1"/>
            <a:r>
              <a:rPr lang="en-US" sz="2000" dirty="0"/>
              <a:t>43.5% (10 people) voted for </a:t>
            </a:r>
            <a:r>
              <a:rPr lang="en-US" sz="2000" i="1" dirty="0"/>
              <a:t>at least</a:t>
            </a:r>
            <a:r>
              <a:rPr lang="en-US" sz="2000" dirty="0"/>
              <a:t> mask 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Mask only indoors + daily self-test (17.4%, 4 people)</a:t>
            </a:r>
            <a:r>
              <a:rPr lang="en-US" sz="1600" dirty="0"/>
              <a:t> + 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Masks only indoors (26.1%, 6 people)</a:t>
            </a:r>
            <a:endParaRPr lang="en-US" sz="1600" dirty="0"/>
          </a:p>
          <a:p>
            <a:pPr lvl="1"/>
            <a:r>
              <a:rPr lang="en-US" sz="2000" dirty="0"/>
              <a:t>30.4% (7 people) voted for </a:t>
            </a:r>
            <a:r>
              <a:rPr lang="en-US" sz="2000" i="1" dirty="0"/>
              <a:t>at least</a:t>
            </a:r>
            <a:r>
              <a:rPr lang="en-US" sz="2000" dirty="0"/>
              <a:t> test (I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rgbClr val="7030A0"/>
                </a:solidFill>
              </a:rPr>
              <a:t>Mask only indoors + daily self-test (17.4%, 4 people) </a:t>
            </a:r>
            <a:r>
              <a:rPr lang="en-US" sz="1600" dirty="0"/>
              <a:t>+ </a:t>
            </a:r>
          </a:p>
          <a:p>
            <a:pPr marL="914400" lvl="2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No masks + daily self-test (13%, 3 people)</a:t>
            </a:r>
          </a:p>
          <a:p>
            <a:endParaRPr lang="en-US" sz="2400" dirty="0"/>
          </a:p>
          <a:p>
            <a:r>
              <a:rPr lang="en-US" sz="2400" dirty="0"/>
              <a:t>What mask? Any mask (76.5%, 13 people out of 17)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53ECB-3CAA-FC4C-5F07-E37CAAC5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312" y="1411323"/>
            <a:ext cx="5581430" cy="48353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68351E-6218-CD85-B897-0209C5AB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9E51-08C8-537A-CFFC-B9392124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Sphinxkwartier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658D-4197-471B-88D0-4A81B9383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8646"/>
            <a:ext cx="10515600" cy="1007419"/>
          </a:xfrm>
        </p:spPr>
        <p:txBody>
          <a:bodyPr>
            <a:normAutofit/>
          </a:bodyPr>
          <a:lstStyle/>
          <a:p>
            <a:r>
              <a:rPr lang="en-US" sz="2000" dirty="0"/>
              <a:t>The Eiffel building was the production site of Sphinx (1834-2009)</a:t>
            </a:r>
          </a:p>
          <a:p>
            <a:pPr lvl="1"/>
            <a:r>
              <a:rPr lang="en-US" sz="1800" dirty="0"/>
              <a:t>Production of pottery, tiles, and sanitary ware</a:t>
            </a:r>
          </a:p>
          <a:p>
            <a:pPr lvl="1"/>
            <a:r>
              <a:rPr lang="en-US" sz="1800" dirty="0"/>
              <a:t>Today it hosts The Student Hotel and the </a:t>
            </a:r>
            <a:r>
              <a:rPr lang="en-US" sz="1800" dirty="0" err="1"/>
              <a:t>Pathé</a:t>
            </a:r>
            <a:r>
              <a:rPr lang="en-US" sz="1800" dirty="0"/>
              <a:t> movie theater</a:t>
            </a:r>
          </a:p>
          <a:p>
            <a:endParaRPr lang="en-US" sz="2000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7A4B6D2-AD1C-3FD2-58FB-A38CCB9D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68193"/>
            <a:ext cx="4639811" cy="347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Eiffelgebouw, Maastricht - Braaksma &amp; Roos ArchitectenbureauBraaksma &amp; Roos  Architectenbureau">
            <a:extLst>
              <a:ext uri="{FF2B5EF4-FFF2-40B4-BE49-F238E27FC236}">
                <a16:creationId xmlns:a16="http://schemas.microsoft.com/office/drawing/2014/main" id="{0A8AE465-44E9-6D2E-8258-3E91F386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20" y="3412805"/>
            <a:ext cx="3382570" cy="212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2C5CBC2-477E-9347-A25C-B9AE3BFB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21" y="1671682"/>
            <a:ext cx="3181174" cy="146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E333159-6E1A-AE87-2F3F-9A7B49B0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958" y="2617833"/>
            <a:ext cx="2289672" cy="17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Student Hotel Maastricht opent in Eiffelgebouw - architectenweb.nl">
            <a:extLst>
              <a:ext uri="{FF2B5EF4-FFF2-40B4-BE49-F238E27FC236}">
                <a16:creationId xmlns:a16="http://schemas.microsoft.com/office/drawing/2014/main" id="{F5D9A127-D933-EFF9-7B66-4B0249DF5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958" y="4817274"/>
            <a:ext cx="2289672" cy="152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A4D3-EE06-6C98-A828-FED30ABE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9639-BABD-5F4A-5C2A-700096F8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Sphinxkwartier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547C5-678F-A650-F874-507F1B24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514" y="4649695"/>
            <a:ext cx="4985332" cy="915733"/>
          </a:xfrm>
        </p:spPr>
        <p:txBody>
          <a:bodyPr>
            <a:normAutofit/>
          </a:bodyPr>
          <a:lstStyle/>
          <a:p>
            <a:r>
              <a:rPr lang="en-US" sz="1800" dirty="0" err="1"/>
              <a:t>Sphinxpassage</a:t>
            </a:r>
            <a:endParaRPr lang="en-US" sz="1800" dirty="0"/>
          </a:p>
          <a:p>
            <a:pPr lvl="1"/>
            <a:r>
              <a:rPr lang="en-US" sz="1600" dirty="0"/>
              <a:t>120m corridor with 30,000 tiles narrating the story of Sphinx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39D16-B752-31F6-7522-F8801B278E3D}"/>
              </a:ext>
            </a:extLst>
          </p:cNvPr>
          <p:cNvSpPr txBox="1">
            <a:spLocks/>
          </p:cNvSpPr>
          <p:nvPr/>
        </p:nvSpPr>
        <p:spPr>
          <a:xfrm>
            <a:off x="6915951" y="4649694"/>
            <a:ext cx="5180974" cy="193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aleway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Lumière (restaurant + movies) </a:t>
            </a:r>
          </a:p>
          <a:p>
            <a:pPr lvl="1"/>
            <a:r>
              <a:rPr lang="en-US" sz="1600" dirty="0"/>
              <a:t>Former power plants of the Sphinx factories</a:t>
            </a:r>
          </a:p>
          <a:p>
            <a:pPr lvl="1"/>
            <a:r>
              <a:rPr lang="en-US" sz="1600" dirty="0"/>
              <a:t>Today it hosts a restaurant and the movie theater</a:t>
            </a:r>
          </a:p>
          <a:p>
            <a:r>
              <a:rPr lang="en-US" sz="1800" dirty="0" err="1"/>
              <a:t>Bassin</a:t>
            </a:r>
            <a:endParaRPr lang="en-US" sz="1800" dirty="0"/>
          </a:p>
          <a:p>
            <a:pPr lvl="1"/>
            <a:r>
              <a:rPr lang="en-US" sz="1600" dirty="0"/>
              <a:t>Goods were unloaded and stored</a:t>
            </a:r>
          </a:p>
          <a:p>
            <a:endParaRPr lang="en-US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F867B3-E8C5-1D89-590C-840F7FE9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01" y="1690687"/>
            <a:ext cx="3398196" cy="271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phinx Passage / Eiffelgebouw / Maastricht | Maastricht 2018… | Rob Jacobs  | Flickr">
            <a:extLst>
              <a:ext uri="{FF2B5EF4-FFF2-40B4-BE49-F238E27FC236}">
                <a16:creationId xmlns:a16="http://schemas.microsoft.com/office/drawing/2014/main" id="{A1CA7B4E-1913-D127-ACE8-5AA50FC7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5" y="1690688"/>
            <a:ext cx="4832991" cy="271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D4B57C-025B-DF17-4C40-99ADB62A0AEE}"/>
              </a:ext>
            </a:extLst>
          </p:cNvPr>
          <p:cNvSpPr/>
          <p:nvPr/>
        </p:nvSpPr>
        <p:spPr>
          <a:xfrm>
            <a:off x="869514" y="6123543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 pitchFamily="2" charset="77"/>
                <a:hlinkClick r:id="rId4"/>
              </a:rPr>
              <a:t>https://sphinxkwartier.nl/en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3F2E-B830-BFD3-900F-062F216B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9639-BABD-5F4A-5C2A-700096F8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Sphinxkwartier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59955B-8D38-A918-878C-D4F28A50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45" y="1304081"/>
            <a:ext cx="5254910" cy="50963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D4B57C-025B-DF17-4C40-99ADB62A0AEE}"/>
              </a:ext>
            </a:extLst>
          </p:cNvPr>
          <p:cNvSpPr/>
          <p:nvPr/>
        </p:nvSpPr>
        <p:spPr>
          <a:xfrm>
            <a:off x="4469593" y="6308209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Raleway" pitchFamily="2" charset="77"/>
                <a:hlinkClick r:id="rId3"/>
              </a:rPr>
              <a:t>https://sphinxkwartier.nl/en</a:t>
            </a:r>
            <a:endParaRPr lang="en-US" dirty="0">
              <a:latin typeface="Raleway" pitchFamily="2" charset="77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C90BB39-8AB1-C346-0EB3-42BDC087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1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D88B-9F83-BDBB-BA9C-31F891EF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05868-98D8-9589-4862-38B085FE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7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AEAC3A6-35B6-3704-FB02-4CE506CED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678"/>
            <a:ext cx="10515600" cy="4065231"/>
          </a:xfrm>
        </p:spPr>
      </p:pic>
    </p:spTree>
    <p:extLst>
      <p:ext uri="{BB962C8B-B14F-4D97-AF65-F5344CB8AC3E}">
        <p14:creationId xmlns:p14="http://schemas.microsoft.com/office/powerpoint/2010/main" val="34797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1015-85B5-1A46-9698-00FBDE18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C467-BA41-CB40-8D85-BDF82F05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9136310" cy="4667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Tutorial 1 (Thu, 9:30 - 12:00) </a:t>
            </a:r>
          </a:p>
          <a:p>
            <a:pPr lvl="1"/>
            <a:r>
              <a:rPr lang="en-US" dirty="0"/>
              <a:t>Introduction to the Jupyter ecosystem and Python (Serena)</a:t>
            </a:r>
          </a:p>
          <a:p>
            <a:endParaRPr lang="en-US" dirty="0"/>
          </a:p>
          <a:p>
            <a:r>
              <a:rPr lang="en-US" dirty="0"/>
              <a:t>Tutorial 2 (Thu, 1:00-5:00) </a:t>
            </a:r>
          </a:p>
          <a:p>
            <a:pPr lvl="1"/>
            <a:r>
              <a:rPr lang="en-US" dirty="0"/>
              <a:t>First layer analysis: Image processing and analysis with ITK (</a:t>
            </a:r>
            <a:r>
              <a:rPr lang="en-US" dirty="0" err="1"/>
              <a:t>Dženan</a:t>
            </a:r>
            <a:r>
              <a:rPr lang="en-US" dirty="0"/>
              <a:t> and Jared)</a:t>
            </a:r>
          </a:p>
          <a:p>
            <a:endParaRPr lang="en-US" dirty="0"/>
          </a:p>
          <a:p>
            <a:r>
              <a:rPr lang="en-US" dirty="0"/>
              <a:t>Tutorial 3 (Fri, 9:00-12:00)</a:t>
            </a:r>
          </a:p>
          <a:p>
            <a:pPr lvl="1"/>
            <a:r>
              <a:rPr lang="en-US" dirty="0"/>
              <a:t>Second layer analysis: Pandas and Matplotlib                          (Serena)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DDC27-8E49-D240-9425-56B3744E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50335-E43D-1D41-B139-215677E2FDEF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34029E02-B7F4-8215-84C6-67307919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2" y="136525"/>
            <a:ext cx="4745022" cy="18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9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F9E2-90F6-B049-A526-6A692164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A1D4-FDD7-7743-B876-595B0289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HR-</a:t>
            </a:r>
            <a:r>
              <a:rPr lang="en-US" dirty="0" err="1"/>
              <a:t>pQCT</a:t>
            </a:r>
            <a:r>
              <a:rPr lang="en-US" dirty="0"/>
              <a:t> imaging (Michael, Nathan)</a:t>
            </a:r>
          </a:p>
          <a:p>
            <a:r>
              <a:rPr lang="en-US" dirty="0"/>
              <a:t>Biomechanics (Gianluca, Martino, Gianluigi)</a:t>
            </a:r>
          </a:p>
          <a:p>
            <a:r>
              <a:rPr lang="en-US" dirty="0"/>
              <a:t>Muscle imaging data management (Francesco)</a:t>
            </a:r>
          </a:p>
          <a:p>
            <a:endParaRPr lang="en-US" dirty="0"/>
          </a:p>
          <a:p>
            <a:r>
              <a:rPr lang="en-US" dirty="0"/>
              <a:t>Please, follow the coding guidelines at </a:t>
            </a:r>
            <a:r>
              <a:rPr lang="en-US" dirty="0">
                <a:hlinkClick r:id="rId2"/>
              </a:rPr>
              <a:t>https://jcmsk.github.io/for_contributors.html</a:t>
            </a:r>
            <a:r>
              <a:rPr lang="en-US" dirty="0"/>
              <a:t>  </a:t>
            </a:r>
          </a:p>
          <a:p>
            <a:r>
              <a:rPr lang="en-US" dirty="0"/>
              <a:t>Write code </a:t>
            </a:r>
            <a:r>
              <a:rPr lang="en-US" i="1" dirty="0"/>
              <a:t>for human beings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E8757-F9ED-E657-FD87-4D15168A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B3AA-712A-4949-9476-F11F69DE3DCB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FD974325-A2C0-8085-2517-3E049352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22" y="136525"/>
            <a:ext cx="4745022" cy="183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23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8960</TotalTime>
  <Words>531</Words>
  <Application>Microsoft Macintosh PowerPoint</Application>
  <PresentationFormat>Widescreen</PresentationFormat>
  <Paragraphs>99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Raleway</vt:lpstr>
      <vt:lpstr>Office Theme</vt:lpstr>
      <vt:lpstr>PowerPoint Presentation</vt:lpstr>
      <vt:lpstr>Building the Jupyter Community in MSK Imaging Research</vt:lpstr>
      <vt:lpstr>Safety measures</vt:lpstr>
      <vt:lpstr>The Sphinxkwartier</vt:lpstr>
      <vt:lpstr>The Sphinxkwartier</vt:lpstr>
      <vt:lpstr>The Sphinxkwartier</vt:lpstr>
      <vt:lpstr>Program</vt:lpstr>
      <vt:lpstr>Tutorials</vt:lpstr>
      <vt:lpstr>Hackathons</vt:lpstr>
      <vt:lpstr>Special sessions</vt:lpstr>
      <vt:lpstr>Meals</vt:lpstr>
      <vt:lpstr>Last but not least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Seiler, Christof (DKE)</dc:creator>
  <cp:lastModifiedBy>Seiler, Christof (DKE)</cp:lastModifiedBy>
  <cp:revision>48</cp:revision>
  <dcterms:created xsi:type="dcterms:W3CDTF">2022-05-03T09:39:48Z</dcterms:created>
  <dcterms:modified xsi:type="dcterms:W3CDTF">2022-06-12T16:28:11Z</dcterms:modified>
</cp:coreProperties>
</file>